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5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6" r:id="rId20"/>
    <p:sldId id="277" r:id="rId21"/>
    <p:sldId id="278" r:id="rId22"/>
    <p:sldId id="273" r:id="rId23"/>
    <p:sldId id="279" r:id="rId24"/>
    <p:sldId id="280" r:id="rId25"/>
    <p:sldId id="281" r:id="rId26"/>
    <p:sldId id="27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303" r:id="rId44"/>
    <p:sldId id="304" r:id="rId45"/>
    <p:sldId id="305" r:id="rId46"/>
    <p:sldId id="299" r:id="rId47"/>
    <p:sldId id="300" r:id="rId48"/>
    <p:sldId id="301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99969" y="255495"/>
            <a:ext cx="8915399" cy="1132241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 «Рынок страхования»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61336" y="1517812"/>
            <a:ext cx="8915399" cy="1687967"/>
          </a:xfrm>
        </p:spPr>
        <p:txBody>
          <a:bodyPr>
            <a:no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страхования, его формы и виды.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Рынок страховых услуг, его структура и функции.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Участники страхового рынка.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Страховые продукты и технологии работы страховых компаний.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Государственное регулирование страховой деятельности в РФ.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735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0315" y="36728"/>
            <a:ext cx="99293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Все звенья отраслевой классификации охватывают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две формы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страхования -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обязательное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и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добровольное,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каждая из которых строится на определенных принципах: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3948" y="1155523"/>
            <a:ext cx="10650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1 - Основополагающие принципы формального распределения страхования по формам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757912"/>
              </p:ext>
            </p:extLst>
          </p:nvPr>
        </p:nvGraphicFramePr>
        <p:xfrm>
          <a:off x="408792" y="1524855"/>
          <a:ext cx="11575225" cy="4925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29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обязательного страхования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добровольного страхования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93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Законодательное регламентирование на основе соответствующего закона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Законодательное регулирование на осно­ве договора и правил страхования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2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 страхования не всегда зави­сит от поданного заявления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Любой охват страховых объектов (сплошной, выборочный)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93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Страхование не всегда зависит от уплаты страховых премий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Зависимость страхового обеспечения от желания и платежеспособности потре­бителя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Бессрочность страхования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 заключается на определенный срок страхования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Нормирование страховых выплат за­конодательными актами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Присутствие страхового интереса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322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Сплошной охват страховых объектов, указанных в законе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 страхового отношения предва­ряется заявлением потенциального по­требителя и обязательностью уплаты им страховых премий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93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Независимость страхового обеспече­ния от желания и платежеспособно­сти потребителя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Прекращение действия страхования в результате неуплаты страховых премий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49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3086" y="587195"/>
            <a:ext cx="93246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Рынок страховых услуг, его структура и функции.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76264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66159" y="355003"/>
            <a:ext cx="708928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страховой рынок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02136" y="1904104"/>
            <a:ext cx="9617337" cy="38619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 денежных отношений между страховщиком и страхователем по поводу удовлетворения потребностей страхователя, во-первых, в страховой защите при насту­плении страховых случаев и, во-вторых, как в сбережениях, так и в удо­влетворении потребностей страховщика в капитализации страхового фонда и получении дохода.</a:t>
            </a:r>
          </a:p>
        </p:txBody>
      </p:sp>
    </p:spTree>
    <p:extLst>
      <p:ext uri="{BB962C8B-B14F-4D97-AF65-F5344CB8AC3E}">
        <p14:creationId xmlns:p14="http://schemas.microsoft.com/office/powerpoint/2010/main" val="342397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1831" y="518642"/>
            <a:ext cx="9918549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охвату деятельности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страховой рынок подразделяется на международный и национальный, который, в свою очередь, подразделяет­ся на региональный или окружной.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5768" y="2416038"/>
            <a:ext cx="100906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Региональный страховой рынок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рынок области, республики, района.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Национальный страховой рынок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совокуп­ность региональных рынков всей страны.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Международный страховой рынок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наднациональная страховая и перестраховочная деятель­ность в масштабах мирового хозяйства.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803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7539" y="224135"/>
            <a:ext cx="1000102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indent="450215" algn="ctr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форме организации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говорить о рынках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обязательного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добровольного страхования.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95775" y="1505687"/>
            <a:ext cx="955279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Обязательное страхование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осуществляется на основе требований законодательства страны в рамках установленного перечня и условий страхования. </a:t>
            </a:r>
          </a:p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Добровольное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по взаимной договоренности страховщи­ка и страхователя. При этом виды и условия страхования определяются самими страховщиками исходя из возможностей, спроса на страховые продукты при соблюдении действующего законодательства.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344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8950" y="435933"/>
            <a:ext cx="10273553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indent="450215" algn="ctr"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форме заключения сделок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страховой рынок разделяют на ры­нок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коллективного и индивидуального страхования.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08499" y="1723498"/>
            <a:ext cx="968188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страхование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заключение контракта с определенным количеством страхователей. </a:t>
            </a:r>
          </a:p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Индивидуальное страхование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заключение контракта с конкретным страхователем.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637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012" y="579137"/>
            <a:ext cx="9757185" cy="46166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отраслевым признаком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страховой рынок включа­ет два крупных сегмента -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личное страхование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и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имущественное стра­хование.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/>
              <a:t>В свою очередь каждый из них делится на более мелкие, производные сегменты страхового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2872895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6497" y="159569"/>
            <a:ext cx="9706984" cy="20628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indent="450215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продуктовому признаку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страховой рынок подразделяется на рынок по реализации традиционных и нетрадиционных, стандартизированных (коробочных) и </a:t>
            </a:r>
            <a:r>
              <a:rPr lang="ru-RU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нестандартизированных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простых и сложных (комплексных) продуктов.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7824" y="2370044"/>
            <a:ext cx="108078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Традиционные страховые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природные (родовые) страховые продукты страховой компании. </a:t>
            </a:r>
          </a:p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Нетрадиционные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продукты мо­гут реализовываться и другими финансовыми посредниками.</a:t>
            </a:r>
          </a:p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Стандартизированные страховые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типовые варианты страховых контрактов, а персонализированные - индивидуализирован­ные продукты, учитывающие потребности конкретного клиента.</a:t>
            </a:r>
          </a:p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Комплексные страховые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 отличие от простых) совмеща­ют в одном контракте несколько видов страхования или могут быть на­целены на удовлетворение нескольких потребностей одного вида.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929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549101" y="462579"/>
            <a:ext cx="10305825" cy="21300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Страхование в рыночной экономике выполняет следующие специфические функции, выражающие общественное назначение данной категории: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90626" y="3076686"/>
            <a:ext cx="8186569" cy="2796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рисковую, </a:t>
            </a:r>
          </a:p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предупредительную, </a:t>
            </a:r>
          </a:p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сберегательную, </a:t>
            </a:r>
          </a:p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инвестиционную, </a:t>
            </a:r>
          </a:p>
          <a:p>
            <a:pPr marL="457200" indent="-457200">
              <a:buFontTx/>
              <a:buChar char="-"/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социальную,</a:t>
            </a:r>
          </a:p>
          <a:p>
            <a:pPr marL="457200" indent="-457200">
              <a:buFontTx/>
              <a:buChar char="-"/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контрольную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43623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85769" y="129092"/>
            <a:ext cx="10316584" cy="309820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Страховой риск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непосредственно связан с главным назначением страхования по оказанию денежной помощи пострадавшим хозяйствам или гражданам, поэтому данная функция является главной. В этом слу­чае происходит перераспределение денежных ресурсов между участ­никами страховых отношений при наступлении определенного стра­хового случая.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18042" y="3861995"/>
            <a:ext cx="10230523" cy="22053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Предупредительная функция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направлена на финансирование за счет части средств страхового фонда мероприятий по уменьшению страхо­вого риска.</a:t>
            </a:r>
          </a:p>
        </p:txBody>
      </p:sp>
    </p:spTree>
    <p:extLst>
      <p:ext uri="{BB962C8B-B14F-4D97-AF65-F5344CB8AC3E}">
        <p14:creationId xmlns:p14="http://schemas.microsoft.com/office/powerpoint/2010/main" val="186833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4049" y="587195"/>
            <a:ext cx="90881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Сущность страхования, его формы и виды.</a:t>
            </a:r>
          </a:p>
        </p:txBody>
      </p:sp>
    </p:spTree>
    <p:extLst>
      <p:ext uri="{BB962C8B-B14F-4D97-AF65-F5344CB8AC3E}">
        <p14:creationId xmlns:p14="http://schemas.microsoft.com/office/powerpoint/2010/main" val="149177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14862" y="225910"/>
            <a:ext cx="10058400" cy="362532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Инвестиционная функция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том, что за счет временно сво­бодных средств страховых фондов происходит финансирование эко­номики. Страховые компании накапливают большие суммы денеж­ных средств, которые предназначены на возмещение ущерба, но до тех пор, пока не наступил страховой случай, они могут быть времен­но инвестированы в различные ценные бумаги, недвижимость и т. д. </a:t>
            </a:r>
          </a:p>
          <a:p>
            <a:pPr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деятельность страховых организаций находится под контролем государства.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14862" y="4292301"/>
            <a:ext cx="10058400" cy="18503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Сберегательная функция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заключается в том, что при помощи страхо­вания сберегаются денежные суммы на дожития. Эта функция связана с накоплением денежных сумм по договорам личного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1962902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10468" y="-10757"/>
            <a:ext cx="10391886" cy="302289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функция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связана с оказанием материальной помощи застрахованным лицам в случае расстройства здоровья, утраты тру­доспособности в результате заболеваний или несчастных случаев. За счет обязательного или добровольного медицинского страхования фи­нансируются медицинские расходы на лечение и восстановление здо­ровья застрахованных лиц. Страхование также может обеспечить ком­пенсацию утраченных доходов в связи с заболеванием, инвалидностью страхователя.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8942" y="3012143"/>
            <a:ext cx="11833412" cy="38458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функция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страхования заключается в строго целевом формировании и использовании средств страхового фонда. Эта функ­ция вытекает из вышеназванных функций и проявляется одновремен­но с ними в конкретных страховых отношениях. В соответствии с кон­трольной функцией на основании законодательных и инструктивных документов осуществляется финансовый контроль за правильным про­ведением страховых операций. Кроме этого, контрольная функция реа­лизуется при установлении факта страхового случая и связанных с этим рисковых обстоятельств и обеспечивается условиями заключения до­говора страхования с привлечением экспертов и компетентных органов в вопросах страховой экспертизы.</a:t>
            </a:r>
          </a:p>
        </p:txBody>
      </p:sp>
    </p:spTree>
    <p:extLst>
      <p:ext uri="{BB962C8B-B14F-4D97-AF65-F5344CB8AC3E}">
        <p14:creationId xmlns:p14="http://schemas.microsoft.com/office/powerpoint/2010/main" val="2391100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62287" y="161365"/>
            <a:ext cx="9434456" cy="2108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/>
              <a:t>Помимо специфических функций страховой рынок выполняет следующие общерыночные функции: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26080" y="2592593"/>
            <a:ext cx="8380207" cy="3184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ru-RU" sz="2400" dirty="0"/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ценообразующую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информационную,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регулирующую,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посредническу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санирующую. </a:t>
            </a:r>
          </a:p>
        </p:txBody>
      </p:sp>
    </p:spTree>
    <p:extLst>
      <p:ext uri="{BB962C8B-B14F-4D97-AF65-F5344CB8AC3E}">
        <p14:creationId xmlns:p14="http://schemas.microsoft.com/office/powerpoint/2010/main" val="559915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861074" y="161365"/>
            <a:ext cx="9800216" cy="31735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Ценообразующая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результате взаимодействия спроса и предложения на страховые продукты формируется их рыночная цена, которая представляет собой своего рода итог, баланс сопоставления за­трат страховщика и полезности (ценности) данного продукта для стра­хователя. В основе цены страховщика лежат издержки производства, в основе цены страхователя полезность данного продукта.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69403" y="3722146"/>
            <a:ext cx="10445676" cy="28615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функция.</a:t>
            </a:r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Концентрируемая страховым рынком ин­формация позволяет каждому участнику хозяйственной деятельности сверить собственное положение с рыночной конъюнктурой, приспоса­бливая к запросам рынка свои расчеты и действия. Эффективность стра­хового рынка обусловливается его информационной прозрачностью, поэтому в современных компаниях информация организована в виде баз данных страхователей. При необходимости сведения из баз данных объединяются. </a:t>
            </a:r>
          </a:p>
        </p:txBody>
      </p:sp>
    </p:spTree>
    <p:extLst>
      <p:ext uri="{BB962C8B-B14F-4D97-AF65-F5344CB8AC3E}">
        <p14:creationId xmlns:p14="http://schemas.microsoft.com/office/powerpoint/2010/main" val="393952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56678" y="107576"/>
            <a:ext cx="10273553" cy="264638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Регулирующую функцию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страховой рынок выполняет при условии существования конкуренции, которая стимулирует страховщика к по­иску новых потенциальных клиентов, к совершенствованию методов и форм страхового обслуживания. В то же время, являясь регулятором хозяйственной жизни, страховой рынок не всегда обеспечивает соблю­дение интересов общества.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56678" y="3013934"/>
            <a:ext cx="10273553" cy="35159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Посредническая функция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страховщику и страхователю най­ти друг друга, заключить наиболее выгодный вариант купли-продажи страхового продукта. В условиях развитой рыночной экономики страхо­ватель имеет возможность выбора оптимального страховщика. Страхов­щик со своих позиций стремится найти и заключить сделку с наиболее устраивающим его страхователем. Посредническая функция развива­ется благодаря посредникам первого уровня (генеральным страховым агентам), а также их агентам, действующим от их имени и в рамках уста­новленных им полномочий. </a:t>
            </a:r>
          </a:p>
        </p:txBody>
      </p:sp>
    </p:spTree>
    <p:extLst>
      <p:ext uri="{BB962C8B-B14F-4D97-AF65-F5344CB8AC3E}">
        <p14:creationId xmlns:p14="http://schemas.microsoft.com/office/powerpoint/2010/main" val="4206433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000922" y="236668"/>
            <a:ext cx="9940066" cy="2388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Санирующая функция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«естественном отборе» участ­ников страхового рынка. В результате конкуренции рынок «очищает» экономику от неэффективно функционирующих страховых компаний.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372061" y="3076688"/>
            <a:ext cx="9197788" cy="3184263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этого меняется институциональная структура страхового рынка, непрерывно повышается уровень его устойчивости и надежно­сти. Рост конкуренции приводит к тому, что часть участников страхо­вого рынка прекращает свою деятельность, а другая часть становится крупнее и надежнее.</a:t>
            </a:r>
          </a:p>
        </p:txBody>
      </p:sp>
    </p:spTree>
    <p:extLst>
      <p:ext uri="{BB962C8B-B14F-4D97-AF65-F5344CB8AC3E}">
        <p14:creationId xmlns:p14="http://schemas.microsoft.com/office/powerpoint/2010/main" val="3864548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5830" y="619468"/>
            <a:ext cx="64878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Участники страхового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32454722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-111318" y="238539"/>
            <a:ext cx="11887200" cy="6178164"/>
          </a:xfrm>
          <a:prstGeom prst="wedgeEllipseCallout">
            <a:avLst>
              <a:gd name="adj1" fmla="val -19133"/>
              <a:gd name="adj2" fmla="val 54134"/>
            </a:avLst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ln>
                  <a:solidFill>
                    <a:schemeClr val="accent5">
                      <a:lumMod val="50000"/>
                    </a:schemeClr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Законом РФ «Об организации страхового дела в Российской Федерации» участниками страховых отношений (и, соответственно, участниками страхового рынка) являются: страхователи, застрахованные, выгодоприобретатели, страховые организации, общество взаимного страхования, страховые агенты, страховые брокеры, страхо­вые актуарии и федеральные органы исполнительной власти, к компе­тенции которых относится осуществление государственного надзора за деятельностью субъектов страхового дела и объединения субъектов страхового дела, в том числе саморегулируемые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883573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1876508" y="731520"/>
            <a:ext cx="9318929" cy="5478449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РФ «Об организации страхового дела в Россий­ской Федерации» страховые организации, общества взаимного страхо­вания, страховые брокеры и страховые актуарии являются основными субъектами страхового рынка; их деятельность подлежит лицензиро­ванию (за исключением деятельности актуариев)</a:t>
            </a:r>
          </a:p>
        </p:txBody>
      </p:sp>
    </p:spTree>
    <p:extLst>
      <p:ext uri="{BB962C8B-B14F-4D97-AF65-F5344CB8AC3E}">
        <p14:creationId xmlns:p14="http://schemas.microsoft.com/office/powerpoint/2010/main" val="2436935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Николай\Documents\рис 2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7" t="8353" r="9357" b="11168"/>
          <a:stretch/>
        </p:blipFill>
        <p:spPr bwMode="auto">
          <a:xfrm>
            <a:off x="190831" y="127221"/>
            <a:ext cx="11887200" cy="66472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329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51529" y="225911"/>
            <a:ext cx="9886278" cy="6400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отношения по защите интересов физических и юридических лиц Российской Федерации, субъектов Российской Федера­ции и муниципальных образований при наступлении определенных страховых случаев за счет денежных фондов, формируемых страхов­щиками из уплаченных страхователями страховых премий, а также за счет иных средств страховщиков.</a:t>
            </a:r>
          </a:p>
        </p:txBody>
      </p:sp>
    </p:spTree>
    <p:extLst>
      <p:ext uri="{BB962C8B-B14F-4D97-AF65-F5344CB8AC3E}">
        <p14:creationId xmlns:p14="http://schemas.microsoft.com/office/powerpoint/2010/main" val="3956074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04944" y="246490"/>
            <a:ext cx="9931179" cy="179699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страховщиком на рынке выступают</a:t>
            </a: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страховые организации.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Они создают страховые продукты, определяют условия их реализа­ции потенциальным страхователям.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04945" y="2847891"/>
            <a:ext cx="9931179" cy="353700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актуарии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граждане Российской Федерации, име­ющие квалификационный аттестат и осуществляющие на основании трудового договора или гражданско-правового договора со страховщи­ком деятельность по расчетам страховых тарифов, страховых резервов страховщика, оценке его инвестиционных проектов с использованием актуарных расчетов.</a:t>
            </a:r>
          </a:p>
        </p:txBody>
      </p:sp>
    </p:spTree>
    <p:extLst>
      <p:ext uri="{BB962C8B-B14F-4D97-AF65-F5344CB8AC3E}">
        <p14:creationId xmlns:p14="http://schemas.microsoft.com/office/powerpoint/2010/main" val="24741132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22067" y="143124"/>
            <a:ext cx="10503672" cy="210709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агенты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граждане Российской Федерации, осуществляющие свою деятельность на основании гражданско-правового договора, или юридические лица (коммерческие организации), представляющие страховщика в отношениях со страхователем по поручению страховщи­ка в соответствии с предоставленными полномочиями.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4442" y="2313830"/>
            <a:ext cx="11775881" cy="419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делятся на: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прямых страховых агентов, которые состоят в штате страховой ком­пании;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мономандатных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страховых агентов, которые работают на основе кон­тракта. Оплата их работы производится в форме комиссионного воз­награждения;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многомандатных страховых агентов, которые работают с нескольки­ми страховыми компаниями. Они специализируются, как правило, на одном или нескольких видах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12701991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20849" y="254442"/>
            <a:ext cx="10273085" cy="15266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В мировой практике выработано</a:t>
            </a:r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 три основных типа агентских се­тей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простое агентство, пирамидальная структура, многоуровневая сеть и метод прямых продаж.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0344" y="1948070"/>
            <a:ext cx="8786192" cy="1248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Простое агентство имеет место в случае, когда агент заключает дого­вор со страховой компанией и работает самостоятельно под контролем штатных работников страховой компании.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4786" y="3363402"/>
            <a:ext cx="10241280" cy="1367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Пирамидальная структура применяется большинством страховых компаний. В этом случае страховая компания заключает договор с генеральным агентом физическим лицом, имеющим право самостоя­тельно формировать систему страховых агентов. Последние, в свою оче­редь, формируют систему субагентов.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26366" y="4921859"/>
            <a:ext cx="9803958" cy="1494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При многоуровневой сети агентами являются сами страхователи - физические лица. Приобретая полис, как правило, долгосрочного лич­ного страхования, они одновременно приобретают право продавать по­лисы другим страхователям.</a:t>
            </a:r>
          </a:p>
        </p:txBody>
      </p:sp>
    </p:spTree>
    <p:extLst>
      <p:ext uri="{BB962C8B-B14F-4D97-AF65-F5344CB8AC3E}">
        <p14:creationId xmlns:p14="http://schemas.microsoft.com/office/powerpoint/2010/main" val="35711875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41336" y="71561"/>
            <a:ext cx="9970935" cy="19480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юридическое или физическое лицо, обладаю­щее полной гражданской дееспособностью, лицо, которое страхует свой собственный интерес или интерес третьей стороны, уплачивает для это­го страховые премии и имеет право по закону или по договору страхо­вания получить страховое возмещение.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41335" y="2227689"/>
            <a:ext cx="9970935" cy="19480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физическое лицо, жизнь, здоровье и трудоспо­собность которого выступают объектом страховой защиты и в пользу которого заключен договор страхования (подразделяются по доходам, по полу, по возрасту и т. д.).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52654" y="4405023"/>
            <a:ext cx="9962984" cy="23376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Еще одним типом категории участников страхового рынка являются </a:t>
            </a:r>
            <a:r>
              <a:rPr lang="ru-RU" b="1"/>
              <a:t>общества взаимного страхования (ОВС),</a:t>
            </a:r>
            <a:r>
              <a:rPr lang="ru-RU"/>
              <a:t> деятельность которых регу­лируется Федеральным законом «О взаимном страховании» от 29 нояб­ря 2007 г № 286-ФЗ. Общество взаимного страхования (ОВС) - это некоммерческая организация, которая создается для страхования иму­щественных интересов и несет солидарные обязательства за результа­ты проведения страхования и деятельность общества. ОВС не пресле­дует целей извлечения прибыли. </a:t>
            </a:r>
          </a:p>
        </p:txBody>
      </p:sp>
    </p:spTree>
    <p:extLst>
      <p:ext uri="{BB962C8B-B14F-4D97-AF65-F5344CB8AC3E}">
        <p14:creationId xmlns:p14="http://schemas.microsoft.com/office/powerpoint/2010/main" val="3850019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9994" y="111318"/>
            <a:ext cx="9565419" cy="14948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Выгодоприобретатель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физическое или юридическое лицо, назначенное страхователем для получения страховых выплат по догово­ру страхования. Фиксируется в страховом контракте.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59995" y="1757239"/>
            <a:ext cx="9565419" cy="199577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 страховщиков.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п. 1 ст. 14 Закона «Об организации страхового дела» субъекты страхового дела в целях координации своей деятельности, представления и защиты общих ин­тересов своих членов могут образовывать союзы, ассоциации и иные объединения.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119270" y="3904092"/>
            <a:ext cx="11998518" cy="279885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Иную экономическую и правовую природу имеет объединение </a:t>
            </a: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страховщиков в страховой пул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На основании договора простого товарище­ства страховщики могут совместно действовать без образования юриди­ческого лица в целях обеспечения финансовой устойчивости страховых операций по отдельным видам страхования. Цель такого объединения улучшение финансовых возможностей страховщиков с точки зрения принятия на себя особо крупных и опасных рисков.</a:t>
            </a:r>
          </a:p>
        </p:txBody>
      </p:sp>
    </p:spTree>
    <p:extLst>
      <p:ext uri="{BB962C8B-B14F-4D97-AF65-F5344CB8AC3E}">
        <p14:creationId xmlns:p14="http://schemas.microsoft.com/office/powerpoint/2010/main" val="22335364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6163" y="526285"/>
            <a:ext cx="10241279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4.Страховые продукты и технологии работы страховых компаний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3051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0133" y="506739"/>
            <a:ext cx="10222726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Спрос на продукты страхования в основном предъявляют три потен­циальных потребителя.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637" y="1508328"/>
            <a:ext cx="11720222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Первая группа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бывшие государственные предприятия, на кото­рых произошла смена собственника. Изменение отношений собственно­сти коренным образом изменило форму ее защиты. Теперь государство свободно от обязательств по обеспечению непрерывности производ­ства и финансовой поддержки пострадавших. Эта функция перешла к акционерам и менеджерам, которые стали активно заключать стра­ховые сделки.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2637" y="3355452"/>
            <a:ext cx="11720222" cy="1987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потребителей - население. За годы рыночных пре­образований повысились доходы населения, произошло наполнение рынка товарами, стало развиваться жилищное и потребительское кре­дитование населения и одновременно значительно снизились государ­ственные социальные гарантии, частично платным стало образование и лечение. Граждане современной России теперь вынуждены рассчи­тывать на свои финансовые возможности. Все это обусловило спрос на новые виды страховых продуктов. Возникла потребность в продуктах страхования имущества, в медицинском страховании и пр.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2637" y="5645427"/>
            <a:ext cx="11720222" cy="9223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группа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потребителей страховых продуктов - это лица, став­шие страхователями из-за внедрения обязательного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9375482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5190" y="224135"/>
            <a:ext cx="101776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Конкуренция на страховом рынке побуждает страховые компании наряду с традиционными продуктами предлагать новые и модернизи­ровать старые.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7009" y="996690"/>
            <a:ext cx="103658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3 - Модернизированные страховые продукты</a:t>
            </a: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348805"/>
              </p:ext>
            </p:extLst>
          </p:nvPr>
        </p:nvGraphicFramePr>
        <p:xfrm>
          <a:off x="373214" y="1663009"/>
          <a:ext cx="11569644" cy="4053840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3909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Страховой продукт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 создания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страхователя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страховщика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Персона­лизиро­ванный продукт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Сохранность страхуемо­го объекта в полном объеме страховой ответственности; получение достаточно пол­ной информации по воз­можным событиям и по кон­кретному объекту страхова­ния за счет предупредитель­ных мер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Тщательный и объек­тивный подход к оценке страхуемого продукта; доходный продукт; индивидуальный подход к оценке объекта страхо­вания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Индивиду­альность страхового продукта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3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Стандар­тизиро­ванный продукт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«продукта» не предполагает осмотра имущества;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клиенту необязательно высчитывать стоимость страхуемого имущества; цена гораздо ниже других продуктов страхового рынка;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времени в оформ­лении договора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Сокращает затраты как на оформление догово­ра, так и на ведение дела (экономичный продукт); страхуются потребители со средним достатком; принятие объекта страхо­вания без осмотра; установление предела от­ветственности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Макси­мальная типизация страхового продукта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Ком­плексный продукт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одном контракте сочета­ются услуги разных отрас­лей страхования; экономия на цене; экономия времени в оформ­лении договора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в одном кон­тракте несколько страхо­вых продуктов; экономия на плате агенту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Разнообра­зие стра­ховых про­дуктов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2003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85676" y="79513"/>
            <a:ext cx="10408257" cy="13755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решение о покупке принимает страхователь, обеспечивая тем самым страховой компании оборот страхового продукта и прибыль страховщику, то в зависимости от потребительского спроса страховые продукты классифицируются на: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8296" y="1526003"/>
            <a:ext cx="11815637" cy="50783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923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повседневного спроса - страховые продукты, которые по­требитель покупает без особых раздумий (например, обязательные виды страхования);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66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предварительного выбора - страховые продукты, при вы­боре и покупке которых потребитель сравнивает их по степени при­годности, качеству, цене;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66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пассивного спроса страховые продукты, о которых по­требитель либо не знает, либо знает, но не задумывается об их при­обретении (например, страхование ответственности и страхование жизни);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66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экстренные это страховые продукты, приобретаемые при возник­новении острой нужды в них (например, страхование профессио­нальной ответственности врача, добровольное медицинское стра­хование и др.);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923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кратковременного пользования - страховые продукты, по­требляемые потребителем в короткий период времени (к ним мож­но отнести добровольные виды страхования сроком менее одного года);</a:t>
            </a:r>
          </a:p>
          <a:p>
            <a:pPr marL="34290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9230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длительного пользования страховые продукты, кото­рые обычно используются в течение достаточно длительного вре­мени (например, страхование жизни и др.).</a:t>
            </a:r>
            <a:endParaRPr lang="ru-RU" sz="11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9362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717482" y="278295"/>
            <a:ext cx="10193572" cy="1105231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привлекательности для страховщика страховые продукты подраз­деляются на продукты-лидеры, продукты-магниты и легкореализуемые продукты, а также на продукты будущего и тактические продукты.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7092" y="1728915"/>
            <a:ext cx="11741425" cy="48936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Продукты-лидеры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обеспечивают страховщику наибольшую часть заключаемых договоров (страхование наземного транспорта, ОМС, ДМС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Продукты-магниты -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продукты, направленные на то, чтобы при­влечь внимание потребителя к данной страховой компании и обеспе­чить осуществление первой покупки (ОСАГО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Легкореализуемые продукты -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ликвидные продукты, пользую­щиеся спросом на рынке в данный момент.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Тактические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направлены на противостояние атакам кон­курентов или более быструю реакцию на их действия, а также на эво­люцию рынка (модернизированные страховые продукты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будущего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еще не востребованные рынком на данный момент страховые продукты, имеющие, однако, по мнению страховщи­ков, большие перспективы (страхование жизни и др.).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0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1904104" y="150606"/>
            <a:ext cx="10126532" cy="495927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страхования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формировании определенного денежного фонда и его перераспределении во времени и пространстве с целью возмещения возможного ущерба его участникам в случае на­ступления страхового случая.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75012" y="5395209"/>
            <a:ext cx="10255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удовлетворения потребностей в страховой защите и создания единой взаимосвязанной системы становится необходимой классифи­кация страхования.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930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амять с посл. доступом 2"/>
          <p:cNvSpPr/>
          <p:nvPr/>
        </p:nvSpPr>
        <p:spPr>
          <a:xfrm>
            <a:off x="938253" y="182881"/>
            <a:ext cx="11107973" cy="5518205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Страхователь может заключить страховой договор, обратившись не­посредственно в страховую компанию, используя метод прямых про­даж. В последнее время используются также новые способы продаж страховых продуктов, к которым относятся почтовая рассылка, теле­фон, Интернет.</a:t>
            </a:r>
          </a:p>
        </p:txBody>
      </p:sp>
    </p:spTree>
    <p:extLst>
      <p:ext uri="{BB962C8B-B14F-4D97-AF65-F5344CB8AC3E}">
        <p14:creationId xmlns:p14="http://schemas.microsoft.com/office/powerpoint/2010/main" val="33180752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2309" y="630689"/>
            <a:ext cx="10673301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Государственное регулирование страховой деятельности в РФ.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0817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8658" y="667910"/>
            <a:ext cx="985166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надзор за страховой деятельностью делятся на:</a:t>
            </a: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предварительный, </a:t>
            </a: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текущий, </a:t>
            </a: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последующий.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6779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8759" y="1615443"/>
            <a:ext cx="9324230" cy="286232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Сначала идет отбор среди компаний, которые хотят получить лицензию. Не каждая организаций может осуществлять страховую деятельность.</a:t>
            </a:r>
          </a:p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Допуск на рынок может осуществляться двумя способами:</a:t>
            </a:r>
          </a:p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* - в первом случае компания просто регистрируется в реестре страховщиков, после чего она может начинать вести деятельность. Такой явочный допуск присущ системе публичности.</a:t>
            </a:r>
          </a:p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* - если используется концессионный способ, то органы надзора должны выдать лицензию на осуществление деятельности. Нужно предоставить документы, подтверждающие возможность выполнения финансовых требований. Именно эта схема используется в большинстве стран мира.</a:t>
            </a:r>
            <a:endParaRPr lang="ru-RU" b="0" i="0" dirty="0">
              <a:solidFill>
                <a:srgbClr val="2B26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8759" y="753561"/>
            <a:ext cx="44628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Предварительный контроль</a:t>
            </a:r>
          </a:p>
        </p:txBody>
      </p:sp>
    </p:spTree>
    <p:extLst>
      <p:ext uri="{BB962C8B-B14F-4D97-AF65-F5344CB8AC3E}">
        <p14:creationId xmlns:p14="http://schemas.microsoft.com/office/powerpoint/2010/main" val="2027054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9643" y="771479"/>
            <a:ext cx="301714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надзор</a:t>
            </a:r>
            <a:endParaRPr lang="ru-RU" b="1" dirty="0"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9643" y="1470991"/>
            <a:ext cx="9664434" cy="36337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Органы государственной власти анализируют представляемую бухгалтерскую, управленческую отчетность. В</a:t>
            </a:r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 случае возникновения необходимости запрашивают дополнительные данные. Также в их компетенцию входит рассмотрение заявлений с предложениями, жалобами, осуществление проверок. То есть, государственное регулирование страховой деятельности страховой организации сводится к тому, чтобы своевременно оценивать финансовые возможности компании по принятым рискам, проверить правила формирования резервов, соответствие наличия средств установленным нормативам.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6134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5192" y="739673"/>
            <a:ext cx="324447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PFDinCondensedMedium"/>
              </a:rPr>
              <a:t>Последующий контроль</a:t>
            </a:r>
            <a:endParaRPr lang="ru-RU" b="1" i="0" dirty="0">
              <a:solidFill>
                <a:schemeClr val="accent1"/>
              </a:solidFill>
              <a:effectLst/>
              <a:latin typeface="PFDinCondensedMedium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35191" y="1558487"/>
            <a:ext cx="9335173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На этой стадии принимаются решения в отношении страховщиков, результаты деятельности которых не соответствуют никаким требованиям (санация, ликвидация). Государственное регулирование страховой деятельности в РФ на данном этапе заключается в минимизация убытков клиентов недобросовестных компаний. Органы надзора могут накладывать ограничения на заключение новых договоров, изменять тарифные ставки, корректировать деятельность по другим аспектам. Осуществляется это в виде предписаний, то есть письменных распоряжений, обязывающих страховщика устранить нарушения в указанный срок.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699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2011680" y="373712"/>
            <a:ext cx="9955033" cy="1773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Государственно-правовое регулирование страховой деятельности осуществляется Законом РФ «Об организации страхового дела» от 27.11.1992 N 4015-1 (с изм. и доп., вступ. в силу с 01.01.2017) Центральным Банком Российской Федерации и Министерством финансов Российской Федерации. Оно распространяется на профессиональных участников рынка, их посредников и выгодоприобретателей.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08459" y="3292605"/>
            <a:ext cx="878354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Цели государственного регулирования страховой деятельности:</a:t>
            </a:r>
          </a:p>
          <a:p>
            <a:endParaRPr lang="ru-RU" sz="1000" dirty="0">
              <a:solidFill>
                <a:srgbClr val="2B2622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обеспечение стабильного функционирования рынка;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соблюдения субъектами нормативных актов;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обеспечение выполнения обязательств участниками сделки;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защита внутреннего рынка от зарубежных компаний;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перечисление в бюджет государства налогов и сборов.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8961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2410" y="540689"/>
            <a:ext cx="9700592" cy="6838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2B2622"/>
                </a:solidFill>
                <a:latin typeface="Arial" panose="020B0604020202020204" pitchFamily="34" charset="0"/>
              </a:rPr>
              <a:t>Направления государственного регулирования страховой деятельности: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92410" y="1655196"/>
            <a:ext cx="9700592" cy="31155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принятие законов и нормативных актов, контроль за их соблюдением государственными органами;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регулирование платежеспособности страховщиков и обеспечение выполнения ими взятых обязательств;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контроль за уплатой налогов субъектами рынка;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наложение санкций на участников рынка.</a:t>
            </a:r>
            <a:endParaRPr lang="ru-RU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8926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/>
          <p:cNvSpPr/>
          <p:nvPr/>
        </p:nvSpPr>
        <p:spPr>
          <a:xfrm>
            <a:off x="1956021" y="485030"/>
            <a:ext cx="9843715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</a:rPr>
              <a:t>Органы надзора выполняют следующие функции: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956021" y="1741336"/>
            <a:ext cx="9668786" cy="2902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выдают лицензию на ведение деятельности;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вносят записи в Госреестр страховщиков и брокеров;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осуществляют контроль за формированием тарифов;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устанавливают правила размещения резервов, показателей учета операций;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разрабатывают нормативные и методические документы;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разрабатывают и предоставляют предложений по развитию законодательной базы.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57740" y="5310939"/>
            <a:ext cx="103419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2B2622"/>
                </a:solidFill>
                <a:latin typeface="Garamond" panose="02020404030301010803" pitchFamily="18" charset="0"/>
              </a:rPr>
              <a:t>В случае невыполнения предписания к страховой компании орган надзора может ограничить действие лицензии. Это может выражаться как в запрете на заключение новых договоров, так и в продлении действия старых по определенным видам деятельности или на указанной территории.</a:t>
            </a:r>
            <a:endParaRPr lang="ru-RU" sz="20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3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82588" y="591671"/>
            <a:ext cx="10069158" cy="439987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классификацией страхования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понимают деление страхования на отрасли, подотрасли и виды, которые являются звеньями класси­фикации страхования. Все звенья классификации располагаются так, что каждое последующее звено является частью предыдущего. За выс­шее звено принята отрасль, среднее - подотрасль, низшее - вид стра­хования.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211499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958353" y="408791"/>
            <a:ext cx="8380207" cy="903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 страхования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49637" y="1468473"/>
            <a:ext cx="4355054" cy="9036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страхование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92222" y="1473796"/>
            <a:ext cx="4355054" cy="9036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Имущественное страхование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58352" y="2592628"/>
            <a:ext cx="8380207" cy="903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49637" y="3716783"/>
            <a:ext cx="4355054" cy="13500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от несчастных случаев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жизни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страхование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692222" y="3716783"/>
            <a:ext cx="4355054" cy="16943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имущества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гражданской ответственности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предпринимательских рисков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36781" y="5948442"/>
            <a:ext cx="9913676" cy="457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Arial" panose="020B0604020202020204" pitchFamily="34" charset="0"/>
              </a:rPr>
              <a:t>Рисунок 1 - Классификация страхования по объектам страхования (отраслевая классификация)</a:t>
            </a:r>
            <a:endParaRPr lang="ru-RU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940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280621" y="344245"/>
            <a:ext cx="9455972" cy="6884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личного страхования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18907" y="1458607"/>
            <a:ext cx="868859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индивидуальное страхование от несчастных случаев;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страхование от несчастных случаев;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страхование детей от несчастных случаев;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смешанное страхование жизни;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страхование аннуитета;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обязательное медицинское страхование;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добровольное медицинское страхование и др.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0118" y="5719382"/>
            <a:ext cx="922647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личного страхования являются жизнь, здоровье и трудоспособность граждан, оказание им медицинских услуг. Объект страхования жизни составляет дожитие граждан до определенного возраста или срока страхования.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21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88951" y="129093"/>
            <a:ext cx="10219764" cy="10650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имущественного страхования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8951" y="1269715"/>
            <a:ext cx="9854004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стра­хование средств водного транспорта;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средств воздушного транспорта;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средств наземного транспорта; страхование средств железнодорожного транспорта;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сельскохозяйствен­ных животных;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сельскохозяйственных культур;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страхо­вание имущества юридических лиц (за исключением транспортного и сельскохозяйственного страхования);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имущества граж­дан (за исключением транспортных средств);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инвестиций;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депозитов и др.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68650" y="5950871"/>
            <a:ext cx="944521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страхования имущества являются материальные ценно­сти (владение, пользование и распоряжение имуществом).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83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88951" y="129093"/>
            <a:ext cx="10219764" cy="10650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страхования ответственности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37590" y="1398111"/>
            <a:ext cx="97410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ОСАГО (обязательное страхование ответственности владельцев авто­транспортных средств);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гражданской ответственности за неисполнение обязательств;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гражданской ответственности перевозчика;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профессиональной ответственности врачей;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профессиональной ответственности аудиторов;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страхова­ние задолженности кредиторам и др.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9261" y="5599604"/>
            <a:ext cx="757338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страхования ответственности является материальный или иной ущерб, если он был нанесен другим лицам.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38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246</TotalTime>
  <Words>3721</Words>
  <Application>Microsoft Office PowerPoint</Application>
  <PresentationFormat>Широкоэкранный</PresentationFormat>
  <Paragraphs>219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5" baseType="lpstr">
      <vt:lpstr>Arial</vt:lpstr>
      <vt:lpstr>Century Gothic</vt:lpstr>
      <vt:lpstr>Garamond</vt:lpstr>
      <vt:lpstr>PFDinCondensedMedium</vt:lpstr>
      <vt:lpstr>Times New Roman</vt:lpstr>
      <vt:lpstr>Wingdings 3</vt:lpstr>
      <vt:lpstr>Легкий дым</vt:lpstr>
      <vt:lpstr>Тема 5 «Рынок страхования»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 «Рынок страхования»</dc:title>
  <dc:creator>mikola</dc:creator>
  <cp:lastModifiedBy>Оля У</cp:lastModifiedBy>
  <cp:revision>25</cp:revision>
  <dcterms:created xsi:type="dcterms:W3CDTF">2014-04-14T07:20:28Z</dcterms:created>
  <dcterms:modified xsi:type="dcterms:W3CDTF">2020-04-11T11:24:26Z</dcterms:modified>
</cp:coreProperties>
</file>